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p:cViewPr>
        <p:scale>
          <a:sx n="20" d="100"/>
          <a:sy n="20" d="100"/>
        </p:scale>
        <p:origin x="804" y="-102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6ECC6F-D8EB-41AC-9040-3726656220D3}"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391346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ECC6F-D8EB-41AC-9040-3726656220D3}"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199669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ECC6F-D8EB-41AC-9040-3726656220D3}"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277216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ECC6F-D8EB-41AC-9040-3726656220D3}"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19432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ECC6F-D8EB-41AC-9040-3726656220D3}"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37995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ECC6F-D8EB-41AC-9040-3726656220D3}"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28531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ECC6F-D8EB-41AC-9040-3726656220D3}"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9104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ECC6F-D8EB-41AC-9040-3726656220D3}"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35973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ECC6F-D8EB-41AC-9040-3726656220D3}"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273622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B26ECC6F-D8EB-41AC-9040-3726656220D3}"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95928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B26ECC6F-D8EB-41AC-9040-3726656220D3}"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B1114-3F48-4688-8BA5-293DFCC8987E}" type="slidenum">
              <a:rPr lang="en-US" smtClean="0"/>
              <a:t>‹#›</a:t>
            </a:fld>
            <a:endParaRPr lang="en-US"/>
          </a:p>
        </p:txBody>
      </p:sp>
    </p:spTree>
    <p:extLst>
      <p:ext uri="{BB962C8B-B14F-4D97-AF65-F5344CB8AC3E}">
        <p14:creationId xmlns:p14="http://schemas.microsoft.com/office/powerpoint/2010/main" val="122894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26ECC6F-D8EB-41AC-9040-3726656220D3}" type="datetimeFigureOut">
              <a:rPr lang="en-US" smtClean="0"/>
              <a:t>4/1/2020</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89B1114-3F48-4688-8BA5-293DFCC8987E}" type="slidenum">
              <a:rPr lang="en-US" smtClean="0"/>
              <a:t>‹#›</a:t>
            </a:fld>
            <a:endParaRPr lang="en-US"/>
          </a:p>
        </p:txBody>
      </p:sp>
    </p:spTree>
    <p:extLst>
      <p:ext uri="{BB962C8B-B14F-4D97-AF65-F5344CB8AC3E}">
        <p14:creationId xmlns:p14="http://schemas.microsoft.com/office/powerpoint/2010/main" val="92837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tif"/><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10" Type="http://schemas.openxmlformats.org/officeDocument/2006/relationships/image" Target="../media/image6.tiff"/><Relationship Id="rId4" Type="http://schemas.openxmlformats.org/officeDocument/2006/relationships/oleObject" Target="../embeddings/oleObject1.bin"/><Relationship Id="rId9"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1394719" y="486013"/>
            <a:ext cx="34724081" cy="3477875"/>
          </a:xfrm>
          <a:prstGeom prst="rect">
            <a:avLst/>
          </a:prstGeom>
          <a:solidFill>
            <a:srgbClr val="0054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sz="2000" b="1" dirty="0">
              <a:latin typeface="Arial" panose="020B0604020202020204" pitchFamily="34" charset="0"/>
              <a:cs typeface="Arial" panose="020B0604020202020204" pitchFamily="34" charset="0"/>
            </a:endParaRPr>
          </a:p>
          <a:p>
            <a:pPr algn="ctr"/>
            <a:r>
              <a:rPr lang="en-US" sz="7000" b="1" dirty="0">
                <a:latin typeface="Arial" panose="020B0604020202020204" pitchFamily="34" charset="0"/>
                <a:cs typeface="Arial" panose="020B0604020202020204" pitchFamily="34" charset="0"/>
              </a:rPr>
              <a:t>The Development of a Photodegradable Polyester</a:t>
            </a:r>
          </a:p>
          <a:p>
            <a:pPr algn="ctr"/>
            <a:r>
              <a:rPr lang="en-US" sz="7000" b="1" dirty="0">
                <a:latin typeface="Arial" panose="020B0604020202020204" pitchFamily="34" charset="0"/>
                <a:cs typeface="Arial" panose="020B0604020202020204" pitchFamily="34" charset="0"/>
              </a:rPr>
              <a:t> </a:t>
            </a:r>
            <a:r>
              <a:rPr lang="en-US" sz="6000" i="1" dirty="0">
                <a:latin typeface="Arial" panose="020B0604020202020204" pitchFamily="34" charset="0"/>
                <a:cs typeface="Arial" panose="020B0604020202020204" pitchFamily="34" charset="0"/>
              </a:rPr>
              <a:t>Bailey Phelps and Dr. Matthew Baker</a:t>
            </a:r>
            <a:r>
              <a:rPr lang="en-US" sz="6000" i="1" baseline="30000" dirty="0">
                <a:latin typeface="Arial" panose="020B0604020202020204" pitchFamily="34" charset="0"/>
                <a:cs typeface="Arial" panose="020B0604020202020204" pitchFamily="34" charset="0"/>
              </a:rPr>
              <a:t>1</a:t>
            </a:r>
            <a:endParaRPr lang="en-US" sz="6000" i="1" dirty="0">
              <a:latin typeface="Arial" panose="020B0604020202020204" pitchFamily="34" charset="0"/>
              <a:cs typeface="Arial" panose="020B0604020202020204" pitchFamily="34" charset="0"/>
            </a:endParaRPr>
          </a:p>
          <a:p>
            <a:pPr algn="ctr"/>
            <a:r>
              <a:rPr lang="en-US" sz="6000" i="1" baseline="30000" dirty="0">
                <a:latin typeface="Arial" panose="020B0604020202020204" pitchFamily="34" charset="0"/>
                <a:cs typeface="Arial" panose="020B0604020202020204" pitchFamily="34" charset="0"/>
              </a:rPr>
              <a:t>1</a:t>
            </a:r>
            <a:r>
              <a:rPr lang="en-US" sz="6000" dirty="0"/>
              <a:t> </a:t>
            </a:r>
            <a:r>
              <a:rPr lang="en-US" sz="6000" i="1" dirty="0"/>
              <a:t>Department of Chemistry, State University of New York at Oswego, Oswego, NY</a:t>
            </a:r>
            <a:endParaRPr lang="en-US" sz="6000" i="1" baseline="30000" dirty="0"/>
          </a:p>
        </p:txBody>
      </p:sp>
      <p:sp>
        <p:nvSpPr>
          <p:cNvPr id="2" name="TextBox 1"/>
          <p:cNvSpPr txBox="1"/>
          <p:nvPr/>
        </p:nvSpPr>
        <p:spPr>
          <a:xfrm>
            <a:off x="1394719" y="3810000"/>
            <a:ext cx="12801600" cy="16158270"/>
          </a:xfrm>
          <a:prstGeom prst="rect">
            <a:avLst/>
          </a:prstGeom>
          <a:noFill/>
        </p:spPr>
        <p:txBody>
          <a:bodyPr wrap="square" rtlCol="0">
            <a:spAutoFit/>
          </a:bodyPr>
          <a:lstStyle/>
          <a:p>
            <a:r>
              <a:rPr lang="en-US" sz="6000" b="1" dirty="0"/>
              <a:t>Introduction:</a:t>
            </a:r>
          </a:p>
          <a:p>
            <a:pPr algn="just"/>
            <a:r>
              <a:rPr lang="en-US" sz="4100" dirty="0"/>
              <a:t>       Plastics have become one of the most easily produced, utilized, and discarded products in the modern world. As production costs of plastics dropped, the amount of them found in landfills has grown drastically. In the United States alone, 38.5 million tons of plastic waste was produced in 2018 while only 9% of plastics were recycled.</a:t>
            </a:r>
            <a:r>
              <a:rPr lang="en-US" sz="4100" baseline="30000" dirty="0"/>
              <a:t>1</a:t>
            </a:r>
            <a:r>
              <a:rPr lang="en-US" sz="4100" dirty="0"/>
              <a:t> This leaves millions of tons of plastic to either end up in landfills or pollute the environment. In response to this, many attempts have been made to develop </a:t>
            </a:r>
            <a:r>
              <a:rPr lang="en-US" sz="4100" dirty="0" smtClean="0"/>
              <a:t>degradable </a:t>
            </a:r>
            <a:r>
              <a:rPr lang="en-US" sz="4100" dirty="0"/>
              <a:t>plastics and polymers.</a:t>
            </a:r>
            <a:r>
              <a:rPr lang="en-US" sz="4100" baseline="30000" dirty="0"/>
              <a:t>2</a:t>
            </a:r>
            <a:endParaRPr lang="en-US" sz="4100" dirty="0"/>
          </a:p>
          <a:p>
            <a:pPr algn="just"/>
            <a:r>
              <a:rPr lang="en-US" sz="4100" dirty="0" smtClean="0"/>
              <a:t>       For degradable plastics to meet their full potential they should be designed to degrade selectively when exposed to a specific stimulus.  In this context, a variety of stimuli have been explored for polymer </a:t>
            </a:r>
            <a:r>
              <a:rPr lang="en-US" sz="4100" dirty="0" smtClean="0"/>
              <a:t>degradation, </a:t>
            </a:r>
            <a:r>
              <a:rPr lang="en-US" sz="4100" dirty="0" smtClean="0"/>
              <a:t>including chemical, biological, mechanical, </a:t>
            </a:r>
            <a:r>
              <a:rPr lang="en-US" sz="4100" dirty="0" smtClean="0"/>
              <a:t>thermal, </a:t>
            </a:r>
            <a:r>
              <a:rPr lang="en-US" sz="4100" dirty="0" smtClean="0"/>
              <a:t>and photo-chemical means. Of these stimuli, arguably the most interesting is photochemical degradation because of the ease in which light can be controlled.  For example, the duration, the intensity, and the wavelength of light can be easily modified providing a wider variety of control over the degradation process.  This poster describes the development and analysis of a photo-degradable plastic.</a:t>
            </a:r>
          </a:p>
          <a:p>
            <a:endParaRPr lang="en-US" sz="4100" dirty="0"/>
          </a:p>
          <a:p>
            <a:pPr algn="just"/>
            <a:r>
              <a:rPr lang="en-US" sz="4100" dirty="0" smtClean="0"/>
              <a:t>          </a:t>
            </a:r>
            <a:endParaRPr lang="en-US" sz="4100" dirty="0"/>
          </a:p>
        </p:txBody>
      </p:sp>
      <p:sp>
        <p:nvSpPr>
          <p:cNvPr id="11" name="TextBox 10"/>
          <p:cNvSpPr txBox="1"/>
          <p:nvPr/>
        </p:nvSpPr>
        <p:spPr>
          <a:xfrm>
            <a:off x="-6349541" y="11925423"/>
            <a:ext cx="184666" cy="141577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7036" y="870748"/>
            <a:ext cx="6561164" cy="2405760"/>
          </a:xfrm>
          <a:prstGeom prst="rect">
            <a:avLst/>
          </a:prstGeom>
        </p:spPr>
      </p:pic>
      <p:sp>
        <p:nvSpPr>
          <p:cNvPr id="27" name="TextBox 26"/>
          <p:cNvSpPr txBox="1"/>
          <p:nvPr/>
        </p:nvSpPr>
        <p:spPr>
          <a:xfrm>
            <a:off x="1394719" y="18561576"/>
            <a:ext cx="12801600" cy="8586966"/>
          </a:xfrm>
          <a:prstGeom prst="rect">
            <a:avLst/>
          </a:prstGeom>
          <a:noFill/>
        </p:spPr>
        <p:txBody>
          <a:bodyPr wrap="square" rtlCol="0">
            <a:spAutoFit/>
          </a:bodyPr>
          <a:lstStyle/>
          <a:p>
            <a:r>
              <a:rPr lang="en-US" sz="6000" b="1" dirty="0"/>
              <a:t>Our goal:</a:t>
            </a:r>
            <a:endParaRPr lang="en-US" sz="4200" dirty="0"/>
          </a:p>
          <a:p>
            <a:pPr algn="just"/>
            <a:r>
              <a:rPr lang="en-US" sz="4100" dirty="0"/>
              <a:t>       The goal of this project was </a:t>
            </a:r>
            <a:r>
              <a:rPr lang="en-US" sz="4100" dirty="0" smtClean="0"/>
              <a:t>to develop and analyze a photodegradable plastic.  To accomplish this task we focused on polymerizing </a:t>
            </a:r>
            <a:r>
              <a:rPr lang="en-US" sz="4100" dirty="0" smtClean="0"/>
              <a:t>2-hydroxycinnamic </a:t>
            </a:r>
            <a:r>
              <a:rPr lang="en-US" sz="4100" dirty="0" smtClean="0"/>
              <a:t>acid and studying the plastic that resulted. </a:t>
            </a:r>
          </a:p>
          <a:p>
            <a:pPr algn="just"/>
            <a:r>
              <a:rPr lang="en-US" sz="4100" dirty="0" smtClean="0"/>
              <a:t>        </a:t>
            </a:r>
            <a:r>
              <a:rPr lang="en-US" sz="4100" dirty="0" err="1" smtClean="0"/>
              <a:t>Hydroxycinnamic</a:t>
            </a:r>
            <a:r>
              <a:rPr lang="en-US" sz="4100" dirty="0" smtClean="0"/>
              <a:t> </a:t>
            </a:r>
            <a:r>
              <a:rPr lang="en-US" sz="4100" dirty="0"/>
              <a:t>acid </a:t>
            </a:r>
            <a:r>
              <a:rPr lang="en-US" sz="4100" dirty="0" smtClean="0"/>
              <a:t>was chosen because it has the ability to respond to light and undergo a cyclization reaction, leading to the cleavage of adjoining bonds.  As a result, when polymerized we hypothesized that our plastic would undergo </a:t>
            </a:r>
            <a:r>
              <a:rPr lang="en-US" sz="4100" dirty="0" smtClean="0"/>
              <a:t>degradation when </a:t>
            </a:r>
            <a:r>
              <a:rPr lang="en-US" sz="4100" dirty="0" smtClean="0"/>
              <a:t>exposed to </a:t>
            </a:r>
            <a:r>
              <a:rPr lang="en-US" sz="4100" dirty="0" smtClean="0"/>
              <a:t>light, </a:t>
            </a:r>
            <a:r>
              <a:rPr lang="en-US" sz="4100" dirty="0" smtClean="0"/>
              <a:t>leading to complete degradation of the plastic and the formation of </a:t>
            </a:r>
            <a:r>
              <a:rPr lang="en-US" sz="4100" dirty="0" err="1" smtClean="0"/>
              <a:t>coumarin</a:t>
            </a:r>
            <a:r>
              <a:rPr lang="en-US" sz="4100" dirty="0" smtClean="0"/>
              <a:t> as the product (figure 1).</a:t>
            </a:r>
            <a:endParaRPr lang="en-US" sz="4100" dirty="0"/>
          </a:p>
          <a:p>
            <a:pPr algn="just"/>
            <a:endParaRPr lang="en-US" sz="4100" dirty="0"/>
          </a:p>
        </p:txBody>
      </p:sp>
      <p:sp>
        <p:nvSpPr>
          <p:cNvPr id="28" name="TextBox 27"/>
          <p:cNvSpPr txBox="1"/>
          <p:nvPr/>
        </p:nvSpPr>
        <p:spPr>
          <a:xfrm>
            <a:off x="1308474" y="30388795"/>
            <a:ext cx="12801600" cy="1308050"/>
          </a:xfrm>
          <a:prstGeom prst="rect">
            <a:avLst/>
          </a:prstGeom>
          <a:noFill/>
        </p:spPr>
        <p:txBody>
          <a:bodyPr wrap="square" rtlCol="0">
            <a:spAutoFit/>
          </a:bodyPr>
          <a:lstStyle/>
          <a:p>
            <a:pPr algn="just"/>
            <a:r>
              <a:rPr lang="en-US" sz="3800" b="1" dirty="0"/>
              <a:t>Figure 1.</a:t>
            </a:r>
            <a:r>
              <a:rPr lang="en-US" sz="3800" dirty="0"/>
              <a:t> </a:t>
            </a:r>
            <a:r>
              <a:rPr lang="en-US" sz="3800" dirty="0" smtClean="0"/>
              <a:t>Image showing degradation of poly(</a:t>
            </a:r>
            <a:r>
              <a:rPr lang="en-US" sz="3800" dirty="0" err="1" smtClean="0"/>
              <a:t>hydroxycinnamic</a:t>
            </a:r>
            <a:r>
              <a:rPr lang="en-US" sz="3800" dirty="0" smtClean="0"/>
              <a:t> acid) (</a:t>
            </a:r>
            <a:r>
              <a:rPr lang="en-US" sz="3800" b="1" dirty="0" smtClean="0"/>
              <a:t>1</a:t>
            </a:r>
            <a:r>
              <a:rPr lang="en-US" sz="3800" dirty="0" smtClean="0"/>
              <a:t>) to form </a:t>
            </a:r>
            <a:r>
              <a:rPr lang="en-US" sz="3800" dirty="0" err="1" smtClean="0"/>
              <a:t>coumarin</a:t>
            </a:r>
            <a:r>
              <a:rPr lang="en-US" sz="3800" dirty="0" smtClean="0"/>
              <a:t> (</a:t>
            </a:r>
            <a:r>
              <a:rPr lang="en-US" sz="3800" b="1" dirty="0" smtClean="0"/>
              <a:t>2</a:t>
            </a:r>
            <a:r>
              <a:rPr lang="en-US" sz="3800" dirty="0" smtClean="0"/>
              <a:t>) when exposed to UV light. </a:t>
            </a:r>
            <a:endParaRPr lang="en-US" sz="4100" b="1" dirty="0"/>
          </a:p>
        </p:txBody>
      </p:sp>
      <p:sp>
        <p:nvSpPr>
          <p:cNvPr id="7" name="TextBox 6"/>
          <p:cNvSpPr txBox="1"/>
          <p:nvPr/>
        </p:nvSpPr>
        <p:spPr>
          <a:xfrm>
            <a:off x="29554334" y="24519056"/>
            <a:ext cx="12801600" cy="3539430"/>
          </a:xfrm>
          <a:prstGeom prst="rect">
            <a:avLst/>
          </a:prstGeom>
          <a:noFill/>
        </p:spPr>
        <p:txBody>
          <a:bodyPr wrap="square" rtlCol="0">
            <a:spAutoFit/>
          </a:bodyPr>
          <a:lstStyle/>
          <a:p>
            <a:r>
              <a:rPr lang="en-US" sz="6000" b="1" dirty="0"/>
              <a:t>Conclusion:</a:t>
            </a:r>
            <a:endParaRPr lang="en-US" sz="4100" dirty="0"/>
          </a:p>
          <a:p>
            <a:pPr algn="just"/>
            <a:r>
              <a:rPr lang="en-US" sz="4100" dirty="0"/>
              <a:t>       </a:t>
            </a:r>
            <a:r>
              <a:rPr lang="en-US" sz="4100" dirty="0" smtClean="0"/>
              <a:t>Synthesis of </a:t>
            </a:r>
            <a:r>
              <a:rPr lang="en-US" sz="4100" dirty="0"/>
              <a:t>a photodegradable polyester was successful. </a:t>
            </a:r>
            <a:r>
              <a:rPr lang="en-US" sz="4100" dirty="0" smtClean="0"/>
              <a:t>Additionally, degradation studies were carried out proving our plastic was capable of completely degrading when exposed to UV light.</a:t>
            </a:r>
            <a:endParaRPr lang="en-US" sz="6000" dirty="0"/>
          </a:p>
        </p:txBody>
      </p:sp>
      <p:sp>
        <p:nvSpPr>
          <p:cNvPr id="37" name="TextBox 36"/>
          <p:cNvSpPr txBox="1"/>
          <p:nvPr/>
        </p:nvSpPr>
        <p:spPr>
          <a:xfrm>
            <a:off x="15579436" y="14173200"/>
            <a:ext cx="12801600" cy="8586966"/>
          </a:xfrm>
          <a:prstGeom prst="rect">
            <a:avLst/>
          </a:prstGeom>
          <a:noFill/>
        </p:spPr>
        <p:txBody>
          <a:bodyPr wrap="square" rtlCol="0">
            <a:spAutoFit/>
          </a:bodyPr>
          <a:lstStyle/>
          <a:p>
            <a:r>
              <a:rPr lang="en-US" sz="6000" b="1" dirty="0"/>
              <a:t>Results and discussion:</a:t>
            </a:r>
          </a:p>
          <a:p>
            <a:pPr algn="just"/>
            <a:r>
              <a:rPr lang="en-US" sz="4100" b="1" dirty="0"/>
              <a:t>     </a:t>
            </a:r>
            <a:r>
              <a:rPr lang="en-US" sz="4100" dirty="0"/>
              <a:t>After synthesis and </a:t>
            </a:r>
            <a:r>
              <a:rPr lang="en-US" sz="4100" dirty="0" smtClean="0"/>
              <a:t>purification, polymer </a:t>
            </a:r>
            <a:r>
              <a:rPr lang="en-US" sz="4100" b="1" dirty="0" smtClean="0"/>
              <a:t>1</a:t>
            </a:r>
            <a:r>
              <a:rPr lang="en-US" sz="4100" dirty="0" smtClean="0"/>
              <a:t> was analyzed by gel permeation chromatography (GPC).  Using GPC we monitored the degradation of polymer </a:t>
            </a:r>
            <a:r>
              <a:rPr lang="en-US" sz="4100" b="1" dirty="0" smtClean="0"/>
              <a:t>1</a:t>
            </a:r>
            <a:r>
              <a:rPr lang="en-US" sz="4100" dirty="0" smtClean="0"/>
              <a:t> when exposed to UV light (figure 2).  Upon exposure to 300 nm light, polymer </a:t>
            </a:r>
            <a:r>
              <a:rPr lang="en-US" sz="4100" b="1" dirty="0" smtClean="0"/>
              <a:t>1</a:t>
            </a:r>
            <a:r>
              <a:rPr lang="en-US" sz="4100" dirty="0" smtClean="0"/>
              <a:t> completely degraded over the period of 96 hours.  </a:t>
            </a:r>
          </a:p>
          <a:p>
            <a:pPr algn="just"/>
            <a:r>
              <a:rPr lang="en-US" sz="4100" dirty="0" smtClean="0"/>
              <a:t>       Subsequently, we characterized our polymer via </a:t>
            </a:r>
            <a:r>
              <a:rPr lang="en-US" sz="4100" baseline="30000" dirty="0"/>
              <a:t>1</a:t>
            </a:r>
            <a:r>
              <a:rPr lang="en-US" sz="4100" dirty="0"/>
              <a:t>H NMR </a:t>
            </a:r>
            <a:r>
              <a:rPr lang="en-US" sz="4100" dirty="0" smtClean="0"/>
              <a:t>(figure 3</a:t>
            </a:r>
            <a:r>
              <a:rPr lang="en-US" sz="4100" dirty="0"/>
              <a:t>a</a:t>
            </a:r>
            <a:r>
              <a:rPr lang="en-US" sz="4100" dirty="0" smtClean="0"/>
              <a:t>). </a:t>
            </a:r>
            <a:r>
              <a:rPr lang="en-US" sz="4100" dirty="0"/>
              <a:t>Analysis of the spectra </a:t>
            </a:r>
            <a:r>
              <a:rPr lang="en-US" sz="4100" dirty="0" smtClean="0"/>
              <a:t>confirmed </a:t>
            </a:r>
            <a:r>
              <a:rPr lang="en-US" sz="4100" dirty="0"/>
              <a:t>that the polymer was formed successfully. </a:t>
            </a:r>
            <a:r>
              <a:rPr lang="en-US" sz="4100" dirty="0" err="1"/>
              <a:t>D</a:t>
            </a:r>
            <a:r>
              <a:rPr lang="en-US" sz="4100" dirty="0" err="1" smtClean="0"/>
              <a:t>epolymerization</a:t>
            </a:r>
            <a:r>
              <a:rPr lang="en-US" sz="4100" dirty="0" smtClean="0"/>
              <a:t> </a:t>
            </a:r>
            <a:r>
              <a:rPr lang="en-US" sz="4100" dirty="0"/>
              <a:t>under UV-light was tracked </a:t>
            </a:r>
            <a:r>
              <a:rPr lang="en-US" sz="4100" dirty="0" smtClean="0"/>
              <a:t>yet again </a:t>
            </a:r>
            <a:r>
              <a:rPr lang="en-US" sz="4100" dirty="0"/>
              <a:t>across a 96-hour </a:t>
            </a:r>
            <a:r>
              <a:rPr lang="en-US" sz="4100" dirty="0" smtClean="0"/>
              <a:t>period.  After </a:t>
            </a:r>
            <a:r>
              <a:rPr lang="en-US" sz="4100" dirty="0" smtClean="0"/>
              <a:t>96 hours</a:t>
            </a:r>
            <a:r>
              <a:rPr lang="en-US" sz="4100" dirty="0" smtClean="0"/>
              <a:t> </a:t>
            </a:r>
            <a:r>
              <a:rPr lang="en-US" sz="4100" dirty="0"/>
              <a:t>the product </a:t>
            </a:r>
            <a:r>
              <a:rPr lang="en-US" sz="4100" dirty="0" smtClean="0"/>
              <a:t>of our experiment was characterized by </a:t>
            </a:r>
            <a:r>
              <a:rPr lang="en-US" sz="4100" baseline="30000" dirty="0"/>
              <a:t>1</a:t>
            </a:r>
            <a:r>
              <a:rPr lang="en-US" sz="4100" dirty="0"/>
              <a:t>H NMR </a:t>
            </a:r>
            <a:r>
              <a:rPr lang="en-US" sz="4100" dirty="0" smtClean="0"/>
              <a:t> and determined to be </a:t>
            </a:r>
            <a:r>
              <a:rPr lang="en-US" sz="4100" dirty="0" err="1" smtClean="0"/>
              <a:t>coumarin</a:t>
            </a:r>
            <a:r>
              <a:rPr lang="en-US" sz="4100" dirty="0" smtClean="0"/>
              <a:t>, as expected (figure 3b).</a:t>
            </a:r>
            <a:endParaRPr lang="en-US" sz="4100" dirty="0"/>
          </a:p>
        </p:txBody>
      </p:sp>
      <p:sp>
        <p:nvSpPr>
          <p:cNvPr id="8" name="TextBox 7"/>
          <p:cNvSpPr txBox="1"/>
          <p:nvPr/>
        </p:nvSpPr>
        <p:spPr>
          <a:xfrm>
            <a:off x="29554334" y="28348213"/>
            <a:ext cx="12801600" cy="4647426"/>
          </a:xfrm>
          <a:prstGeom prst="rect">
            <a:avLst/>
          </a:prstGeom>
          <a:noFill/>
        </p:spPr>
        <p:txBody>
          <a:bodyPr wrap="square" rtlCol="0">
            <a:spAutoFit/>
          </a:bodyPr>
          <a:lstStyle/>
          <a:p>
            <a:r>
              <a:rPr lang="en-US" sz="4400" b="1" dirty="0"/>
              <a:t>References:</a:t>
            </a:r>
          </a:p>
          <a:p>
            <a:pPr marL="742950" indent="-742950">
              <a:buAutoNum type="arabicParenR"/>
            </a:pPr>
            <a:r>
              <a:rPr lang="en-US" sz="3600" dirty="0">
                <a:latin typeface="Times New Roman"/>
                <a:ea typeface="Times New Roman"/>
                <a:cs typeface="Times New Roman"/>
                <a:sym typeface="Times New Roman"/>
              </a:rPr>
              <a:t>Dell, J. U.S. Plastic Recycling Rate Projected to Drop to 4.4% in 2018, Environmental Protection Agency, </a:t>
            </a:r>
            <a:r>
              <a:rPr lang="en-US" sz="3600" b="1" dirty="0">
                <a:latin typeface="Times New Roman"/>
                <a:ea typeface="Times New Roman"/>
                <a:cs typeface="Times New Roman"/>
                <a:sym typeface="Times New Roman"/>
              </a:rPr>
              <a:t>2018</a:t>
            </a:r>
            <a:r>
              <a:rPr lang="en-US" sz="3600" dirty="0">
                <a:latin typeface="Times New Roman"/>
                <a:ea typeface="Times New Roman"/>
                <a:cs typeface="Times New Roman"/>
                <a:sym typeface="Times New Roman"/>
              </a:rPr>
              <a:t>.</a:t>
            </a:r>
          </a:p>
          <a:p>
            <a:pPr marL="742950" indent="-742950">
              <a:buAutoNum type="arabicParenR"/>
            </a:pPr>
            <a:r>
              <a:rPr lang="en-US" sz="3600" dirty="0">
                <a:latin typeface="Times New Roman" panose="02020603050405020304" pitchFamily="18" charset="0"/>
              </a:rPr>
              <a:t>Mostafa, N.; Farag, A. A.; Abo-</a:t>
            </a:r>
            <a:r>
              <a:rPr lang="en-US" sz="3600" dirty="0" err="1">
                <a:latin typeface="Times New Roman" panose="02020603050405020304" pitchFamily="18" charset="0"/>
              </a:rPr>
              <a:t>Dief</a:t>
            </a:r>
            <a:r>
              <a:rPr lang="en-US" sz="3600" dirty="0">
                <a:latin typeface="Times New Roman" panose="02020603050405020304" pitchFamily="18" charset="0"/>
              </a:rPr>
              <a:t>, H. M.; Tayeb, A. M. Production of Biodegradable Plastic from Agricultural Wastes. </a:t>
            </a:r>
            <a:r>
              <a:rPr lang="en-US" sz="3600" i="1" dirty="0">
                <a:latin typeface="Times New Roman" panose="02020603050405020304" pitchFamily="18" charset="0"/>
              </a:rPr>
              <a:t>Arabian Journal of Chemistry</a:t>
            </a:r>
            <a:r>
              <a:rPr lang="en-US" sz="3600" dirty="0">
                <a:latin typeface="Times New Roman" panose="02020603050405020304" pitchFamily="18" charset="0"/>
              </a:rPr>
              <a:t> </a:t>
            </a:r>
            <a:r>
              <a:rPr lang="en-US" sz="3600" b="1" dirty="0">
                <a:latin typeface="Times New Roman" panose="02020603050405020304" pitchFamily="18" charset="0"/>
              </a:rPr>
              <a:t>2018</a:t>
            </a:r>
            <a:r>
              <a:rPr lang="en-US" sz="3600" dirty="0">
                <a:latin typeface="Times New Roman" panose="02020603050405020304" pitchFamily="18" charset="0"/>
              </a:rPr>
              <a:t>, </a:t>
            </a:r>
            <a:r>
              <a:rPr lang="en-US" sz="3600" i="1" dirty="0">
                <a:latin typeface="Times New Roman" panose="02020603050405020304" pitchFamily="18" charset="0"/>
              </a:rPr>
              <a:t>11</a:t>
            </a:r>
            <a:r>
              <a:rPr lang="en-US" sz="3600" dirty="0">
                <a:latin typeface="Times New Roman" panose="02020603050405020304" pitchFamily="18" charset="0"/>
              </a:rPr>
              <a:t> (4), 546–553.</a:t>
            </a:r>
            <a:endParaRPr lang="en-US" sz="3600" dirty="0">
              <a:latin typeface="Times New Roman"/>
              <a:ea typeface="Times New Roman"/>
              <a:cs typeface="Times New Roman"/>
              <a:sym typeface="Times New Roman"/>
            </a:endParaRPr>
          </a:p>
          <a:p>
            <a:pPr marL="742950" indent="-742950">
              <a:buAutoNum type="arabicParenR"/>
            </a:pPr>
            <a:endParaRPr lang="en-US" sz="3600" dirty="0"/>
          </a:p>
          <a:p>
            <a:endParaRPr lang="en-US" sz="3600" dirty="0"/>
          </a:p>
        </p:txBody>
      </p:sp>
      <p:sp>
        <p:nvSpPr>
          <p:cNvPr id="29" name="TextBox 28"/>
          <p:cNvSpPr txBox="1"/>
          <p:nvPr/>
        </p:nvSpPr>
        <p:spPr>
          <a:xfrm>
            <a:off x="15579436" y="3894620"/>
            <a:ext cx="12801600" cy="6063198"/>
          </a:xfrm>
          <a:prstGeom prst="rect">
            <a:avLst/>
          </a:prstGeom>
          <a:noFill/>
        </p:spPr>
        <p:txBody>
          <a:bodyPr wrap="square" rtlCol="0">
            <a:spAutoFit/>
          </a:bodyPr>
          <a:lstStyle/>
          <a:p>
            <a:r>
              <a:rPr lang="en-US" sz="6000" b="1" dirty="0"/>
              <a:t>Experimental:</a:t>
            </a:r>
          </a:p>
          <a:p>
            <a:pPr algn="just"/>
            <a:r>
              <a:rPr lang="en-US" sz="4100" dirty="0"/>
              <a:t>       Several sets of conditions were used in </a:t>
            </a:r>
            <a:r>
              <a:rPr lang="en-US" sz="4100" dirty="0" smtClean="0"/>
              <a:t>an </a:t>
            </a:r>
            <a:r>
              <a:rPr lang="en-US" sz="4100" dirty="0"/>
              <a:t>attempt to synthesize the desired polymer. The most successful and consistent </a:t>
            </a:r>
            <a:r>
              <a:rPr lang="en-US" sz="4100" dirty="0" smtClean="0"/>
              <a:t>method </a:t>
            </a:r>
            <a:r>
              <a:rPr lang="en-US" sz="4100" dirty="0"/>
              <a:t>involved </a:t>
            </a:r>
            <a:r>
              <a:rPr lang="en-US" sz="4100" dirty="0" err="1" smtClean="0"/>
              <a:t>thionyl</a:t>
            </a:r>
            <a:r>
              <a:rPr lang="en-US" sz="4100" dirty="0" smtClean="0"/>
              <a:t> </a:t>
            </a:r>
            <a:r>
              <a:rPr lang="en-US" sz="4100" dirty="0"/>
              <a:t>chloride </a:t>
            </a:r>
            <a:r>
              <a:rPr lang="en-US" sz="4100" dirty="0" smtClean="0"/>
              <a:t>(scheme </a:t>
            </a:r>
            <a:r>
              <a:rPr lang="en-US" sz="4100" dirty="0"/>
              <a:t>1</a:t>
            </a:r>
            <a:r>
              <a:rPr lang="en-US" sz="4100" dirty="0" smtClean="0"/>
              <a:t>).  To synthesize our polymer, 2-hydroxycinnamic </a:t>
            </a:r>
            <a:r>
              <a:rPr lang="en-US" sz="4100" dirty="0" smtClean="0"/>
              <a:t>acid (</a:t>
            </a:r>
            <a:r>
              <a:rPr lang="en-US" sz="4100" b="1" dirty="0" smtClean="0"/>
              <a:t>3</a:t>
            </a:r>
            <a:r>
              <a:rPr lang="en-US" sz="4100" dirty="0" smtClean="0"/>
              <a:t>) </a:t>
            </a:r>
            <a:r>
              <a:rPr lang="en-US" sz="4100" dirty="0" smtClean="0"/>
              <a:t>was refluxed in </a:t>
            </a:r>
            <a:r>
              <a:rPr lang="en-US" sz="4100" dirty="0" err="1" smtClean="0"/>
              <a:t>thionyl</a:t>
            </a:r>
            <a:r>
              <a:rPr lang="en-US" sz="4100" dirty="0" smtClean="0"/>
              <a:t> chloride overnight.  Subsequently, the reaction mixture was concentrated, </a:t>
            </a:r>
            <a:r>
              <a:rPr lang="en-US" sz="4100" dirty="0" err="1" smtClean="0"/>
              <a:t>redissolved</a:t>
            </a:r>
            <a:r>
              <a:rPr lang="en-US" sz="4100" dirty="0" smtClean="0"/>
              <a:t> in tetrahydrofuran, and precipitated in methanol.  The precipitate was filtered and dried resulting in polymer </a:t>
            </a:r>
            <a:r>
              <a:rPr lang="en-US" sz="4100" b="1" dirty="0" smtClean="0"/>
              <a:t>1</a:t>
            </a:r>
            <a:r>
              <a:rPr lang="en-US" sz="4100" dirty="0" smtClean="0"/>
              <a:t>.</a:t>
            </a:r>
            <a:endParaRPr lang="en-US" sz="4100" dirty="0"/>
          </a:p>
        </p:txBody>
      </p:sp>
      <p:sp>
        <p:nvSpPr>
          <p:cNvPr id="30" name="TextBox 29"/>
          <p:cNvSpPr txBox="1"/>
          <p:nvPr/>
        </p:nvSpPr>
        <p:spPr>
          <a:xfrm>
            <a:off x="15579436" y="9997120"/>
            <a:ext cx="12801600" cy="1261884"/>
          </a:xfrm>
          <a:prstGeom prst="rect">
            <a:avLst/>
          </a:prstGeom>
          <a:noFill/>
        </p:spPr>
        <p:txBody>
          <a:bodyPr wrap="square" rtlCol="0">
            <a:spAutoFit/>
          </a:bodyPr>
          <a:lstStyle/>
          <a:p>
            <a:pPr algn="just"/>
            <a:r>
              <a:rPr lang="en-US" sz="3800" b="1" dirty="0"/>
              <a:t>Scheme 1</a:t>
            </a:r>
            <a:r>
              <a:rPr lang="en-US" sz="3800" b="1" dirty="0" smtClean="0"/>
              <a:t>. </a:t>
            </a:r>
            <a:r>
              <a:rPr lang="en-US" sz="3800" dirty="0" smtClean="0"/>
              <a:t>Synthesis of poly(</a:t>
            </a:r>
            <a:r>
              <a:rPr lang="en-US" sz="3800" dirty="0" err="1" smtClean="0"/>
              <a:t>hydroxycinnamic</a:t>
            </a:r>
            <a:r>
              <a:rPr lang="en-US" sz="3800" dirty="0" smtClean="0"/>
              <a:t> acid)</a:t>
            </a:r>
            <a:endParaRPr lang="en-US" sz="3800" b="1" dirty="0"/>
          </a:p>
          <a:p>
            <a:pPr algn="just"/>
            <a:endParaRPr lang="en-US" sz="3800" b="1" dirty="0"/>
          </a:p>
        </p:txBody>
      </p:sp>
      <p:sp>
        <p:nvSpPr>
          <p:cNvPr id="9" name="TextBox 8">
            <a:extLst>
              <a:ext uri="{FF2B5EF4-FFF2-40B4-BE49-F238E27FC236}">
                <a16:creationId xmlns:a16="http://schemas.microsoft.com/office/drawing/2014/main" id="{E3D54764-23B6-467E-A195-D6DCDBE2C72A}"/>
              </a:ext>
            </a:extLst>
          </p:cNvPr>
          <p:cNvSpPr txBox="1"/>
          <p:nvPr/>
        </p:nvSpPr>
        <p:spPr>
          <a:xfrm>
            <a:off x="29508368" y="22855059"/>
            <a:ext cx="12961964" cy="1354217"/>
          </a:xfrm>
          <a:prstGeom prst="rect">
            <a:avLst/>
          </a:prstGeom>
          <a:noFill/>
        </p:spPr>
        <p:txBody>
          <a:bodyPr wrap="square" rtlCol="0">
            <a:spAutoFit/>
          </a:bodyPr>
          <a:lstStyle/>
          <a:p>
            <a:r>
              <a:rPr lang="en-US" sz="4100" b="1" dirty="0"/>
              <a:t>Figure </a:t>
            </a:r>
            <a:r>
              <a:rPr lang="en-US" sz="4100" b="1" dirty="0" smtClean="0"/>
              <a:t>3.</a:t>
            </a:r>
            <a:r>
              <a:rPr lang="en-US" sz="4100" dirty="0" smtClean="0"/>
              <a:t> Proton NMR spectra showing the conversion of polymer </a:t>
            </a:r>
            <a:r>
              <a:rPr lang="en-US" sz="4100" b="1" dirty="0" smtClean="0"/>
              <a:t>1</a:t>
            </a:r>
            <a:r>
              <a:rPr lang="en-US" sz="4100" dirty="0" smtClean="0"/>
              <a:t> (a) to </a:t>
            </a:r>
            <a:r>
              <a:rPr lang="en-US" sz="4100" dirty="0" err="1" smtClean="0"/>
              <a:t>coumarin</a:t>
            </a:r>
            <a:r>
              <a:rPr lang="en-US" sz="4100" dirty="0" smtClean="0"/>
              <a:t> (b), upon exposure to UV light.</a:t>
            </a:r>
            <a:r>
              <a:rPr lang="en-US" sz="4100" b="1" dirty="0" smtClean="0"/>
              <a:t> </a:t>
            </a:r>
            <a:endParaRPr lang="en-US" sz="4100" dirty="0"/>
          </a:p>
        </p:txBody>
      </p:sp>
      <p:graphicFrame>
        <p:nvGraphicFramePr>
          <p:cNvPr id="10" name="Object 9"/>
          <p:cNvGraphicFramePr>
            <a:graphicFrameLocks noChangeAspect="1"/>
          </p:cNvGraphicFramePr>
          <p:nvPr>
            <p:extLst>
              <p:ext uri="{D42A27DB-BD31-4B8C-83A1-F6EECF244321}">
                <p14:modId xmlns:p14="http://schemas.microsoft.com/office/powerpoint/2010/main" val="2790071393"/>
              </p:ext>
            </p:extLst>
          </p:nvPr>
        </p:nvGraphicFramePr>
        <p:xfrm>
          <a:off x="1382713" y="26866850"/>
          <a:ext cx="12825412" cy="3330575"/>
        </p:xfrm>
        <a:graphic>
          <a:graphicData uri="http://schemas.openxmlformats.org/presentationml/2006/ole">
            <mc:AlternateContent xmlns:mc="http://schemas.openxmlformats.org/markup-compatibility/2006">
              <mc:Choice xmlns:v="urn:schemas-microsoft-com:vml" Requires="v">
                <p:oleObj spid="_x0000_s1078" name="CS ChemDraw Drawing" r:id="rId4" imgW="3499999" imgH="909355" progId="ChemDraw.Document.6.0">
                  <p:embed/>
                </p:oleObj>
              </mc:Choice>
              <mc:Fallback>
                <p:oleObj name="CS ChemDraw Drawing" r:id="rId4" imgW="3499999" imgH="909355" progId="ChemDraw.Document.6.0">
                  <p:embed/>
                  <p:pic>
                    <p:nvPicPr>
                      <p:cNvPr id="0" name=""/>
                      <p:cNvPicPr/>
                      <p:nvPr/>
                    </p:nvPicPr>
                    <p:blipFill>
                      <a:blip r:embed="rId5"/>
                      <a:stretch>
                        <a:fillRect/>
                      </a:stretch>
                    </p:blipFill>
                    <p:spPr>
                      <a:xfrm>
                        <a:off x="1382713" y="26866850"/>
                        <a:ext cx="12825412" cy="33305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38778388"/>
              </p:ext>
            </p:extLst>
          </p:nvPr>
        </p:nvGraphicFramePr>
        <p:xfrm>
          <a:off x="15579436" y="10649404"/>
          <a:ext cx="12801600" cy="3295196"/>
        </p:xfrm>
        <a:graphic>
          <a:graphicData uri="http://schemas.openxmlformats.org/presentationml/2006/ole">
            <mc:AlternateContent xmlns:mc="http://schemas.openxmlformats.org/markup-compatibility/2006">
              <mc:Choice xmlns:v="urn:schemas-microsoft-com:vml" Requires="v">
                <p:oleObj spid="_x0000_s1079" name="CS ChemDraw Drawing" r:id="rId6" imgW="3805132" imgH="979564" progId="ChemDraw.Document.6.0">
                  <p:embed/>
                </p:oleObj>
              </mc:Choice>
              <mc:Fallback>
                <p:oleObj name="CS ChemDraw Drawing" r:id="rId6" imgW="3805132" imgH="979564" progId="ChemDraw.Document.6.0">
                  <p:embed/>
                  <p:pic>
                    <p:nvPicPr>
                      <p:cNvPr id="0" name=""/>
                      <p:cNvPicPr/>
                      <p:nvPr/>
                    </p:nvPicPr>
                    <p:blipFill>
                      <a:blip r:embed="rId7"/>
                      <a:stretch>
                        <a:fillRect/>
                      </a:stretch>
                    </p:blipFill>
                    <p:spPr>
                      <a:xfrm>
                        <a:off x="15579436" y="10649404"/>
                        <a:ext cx="12801600" cy="3295196"/>
                      </a:xfrm>
                      <a:prstGeom prst="rect">
                        <a:avLst/>
                      </a:prstGeom>
                    </p:spPr>
                  </p:pic>
                </p:oleObj>
              </mc:Fallback>
            </mc:AlternateContent>
          </a:graphicData>
        </a:graphic>
      </p:graphicFrame>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18513" y="22722469"/>
            <a:ext cx="12801600" cy="7909931"/>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54334" y="5229779"/>
            <a:ext cx="12801600" cy="8363329"/>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0" y="13913329"/>
            <a:ext cx="12801600" cy="8313954"/>
          </a:xfrm>
          <a:prstGeom prst="rect">
            <a:avLst/>
          </a:prstGeom>
        </p:spPr>
      </p:pic>
      <p:sp>
        <p:nvSpPr>
          <p:cNvPr id="25" name="TextBox 24">
            <a:extLst>
              <a:ext uri="{FF2B5EF4-FFF2-40B4-BE49-F238E27FC236}">
                <a16:creationId xmlns:a16="http://schemas.microsoft.com/office/drawing/2014/main" id="{E3D54764-23B6-467E-A195-D6DCDBE2C72A}"/>
              </a:ext>
            </a:extLst>
          </p:cNvPr>
          <p:cNvSpPr txBox="1"/>
          <p:nvPr/>
        </p:nvSpPr>
        <p:spPr>
          <a:xfrm>
            <a:off x="15499254" y="30784800"/>
            <a:ext cx="12881782" cy="1354217"/>
          </a:xfrm>
          <a:prstGeom prst="rect">
            <a:avLst/>
          </a:prstGeom>
          <a:noFill/>
        </p:spPr>
        <p:txBody>
          <a:bodyPr wrap="square" rtlCol="0">
            <a:spAutoFit/>
          </a:bodyPr>
          <a:lstStyle/>
          <a:p>
            <a:r>
              <a:rPr lang="en-US" sz="4100" b="1" dirty="0"/>
              <a:t>Figure </a:t>
            </a:r>
            <a:r>
              <a:rPr lang="en-US" sz="4100" b="1" dirty="0" smtClean="0"/>
              <a:t>3.</a:t>
            </a:r>
            <a:r>
              <a:rPr lang="en-US" sz="4100" dirty="0" smtClean="0"/>
              <a:t> GPC trace of our polymer before exposure (blue) and after 96 hours of exposure to 300 nm light (black). </a:t>
            </a:r>
            <a:endParaRPr lang="en-US" sz="4100" dirty="0"/>
          </a:p>
        </p:txBody>
      </p:sp>
    </p:spTree>
    <p:extLst>
      <p:ext uri="{BB962C8B-B14F-4D97-AF65-F5344CB8AC3E}">
        <p14:creationId xmlns:p14="http://schemas.microsoft.com/office/powerpoint/2010/main" val="350478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3809</TotalTime>
  <Words>730</Words>
  <Application>Microsoft Office PowerPoint</Application>
  <PresentationFormat>Custom</PresentationFormat>
  <Paragraphs>26</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Times New Roman</vt:lpstr>
      <vt:lpstr>Office Theme</vt:lpstr>
      <vt:lpstr>CS ChemDraw 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dc:creator>
  <cp:lastModifiedBy>Windows User</cp:lastModifiedBy>
  <cp:revision>106</cp:revision>
  <dcterms:created xsi:type="dcterms:W3CDTF">2016-03-01T02:35:45Z</dcterms:created>
  <dcterms:modified xsi:type="dcterms:W3CDTF">2020-04-01T15:15:01Z</dcterms:modified>
</cp:coreProperties>
</file>